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7" r:id="rId2"/>
  </p:sldIdLst>
  <p:sldSz cx="6858000" cy="9144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6A19C91D-3383-4924-9BEF-71B583C488CE}">
          <p14:sldIdLst>
            <p14:sldId id="267"/>
          </p14:sldIdLst>
        </p14:section>
        <p14:section name="タイトルなしのセクション" id="{C42DD6B7-EFC4-4797-B935-E9E95F165056}">
          <p14:sldIdLst/>
        </p14:section>
      </p14:sectionLst>
    </p:ex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202B0CA-FC54-4496-8BCA-5EF66A818D29}" styleName="スタイル (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2060" y="5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6" name="Rounded Rectangle 15"/>
          <p:cNvSpPr/>
          <p:nvPr/>
        </p:nvSpPr>
        <p:spPr>
          <a:xfrm>
            <a:off x="171450" y="304800"/>
            <a:ext cx="6521958" cy="804672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58749" y="7138617"/>
            <a:ext cx="6542532" cy="177544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14350" y="2133600"/>
            <a:ext cx="5829300" cy="2373477"/>
          </a:xfrm>
        </p:spPr>
        <p:txBody>
          <a:bodyPr anchor="b">
            <a:normAutofit/>
          </a:bodyPr>
          <a:lstStyle>
            <a:lvl1pPr>
              <a:defRPr sz="4400">
                <a:solidFill>
                  <a:srgbClr val="FFFFFF"/>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028700" y="4741334"/>
            <a:ext cx="4800600" cy="1964267"/>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D8CBE4E-2FFE-4295-9296-FB6C9C1CDFFD}"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FBE621-F9A4-4DB1-BA85-AAAEBF40709E}"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7D8CBE4E-2FFE-4295-9296-FB6C9C1CDFFD}"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FBE621-F9A4-4DB1-BA85-AAAEBF40709E}"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1" name="Rounded Rectangle 20"/>
          <p:cNvSpPr/>
          <p:nvPr/>
        </p:nvSpPr>
        <p:spPr bwMode="hidden">
          <a:xfrm>
            <a:off x="171450" y="304800"/>
            <a:ext cx="6521958" cy="1901952"/>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D8CBE4E-2FFE-4295-9296-FB6C9C1CDFFD}"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FBE621-F9A4-4DB1-BA85-AAAEBF40709E}" type="slidenum">
              <a:rPr kumimoji="1" lang="ja-JP" altLang="en-US" smtClean="0"/>
              <a:t>‹#›</a:t>
            </a:fld>
            <a:endParaRPr kumimoji="1" lang="ja-JP" altLang="en-US"/>
          </a:p>
        </p:txBody>
      </p:sp>
      <p:grpSp>
        <p:nvGrpSpPr>
          <p:cNvPr id="15" name="Group 14"/>
          <p:cNvGrpSpPr>
            <a:grpSpLocks noChangeAspect="1"/>
          </p:cNvGrpSpPr>
          <p:nvPr/>
        </p:nvGrpSpPr>
        <p:grpSpPr bwMode="hidden">
          <a:xfrm>
            <a:off x="158749" y="952255"/>
            <a:ext cx="6542532" cy="177544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4972050" y="1930401"/>
            <a:ext cx="1543050" cy="5983111"/>
          </a:xfrm>
        </p:spPr>
        <p:txBody>
          <a:bodyPr vert="eaVert" anchor="ctr"/>
          <a:lstStyle>
            <a:lvl1pPr algn="l">
              <a:defRPr>
                <a:solidFill>
                  <a:schemeClr val="tx2"/>
                </a:solidFil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342900" y="1930400"/>
            <a:ext cx="4514850" cy="5983112"/>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7D8CBE4E-2FFE-4295-9296-FB6C9C1CDFFD}"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FBE621-F9A4-4DB1-BA85-AAAEBF40709E}" type="slidenum">
              <a:rPr kumimoji="1" lang="ja-JP" altLang="en-US" smtClean="0"/>
              <a:t>‹#›</a:t>
            </a:fld>
            <a:endParaRPr kumimoji="1" lang="ja-JP" altLang="en-US"/>
          </a:p>
        </p:txBody>
      </p:sp>
      <p:sp>
        <p:nvSpPr>
          <p:cNvPr id="7" name="Title 6"/>
          <p:cNvSpPr>
            <a:spLocks noGrp="1"/>
          </p:cNvSpPr>
          <p:nvPr>
            <p:ph type="title"/>
          </p:nvPr>
        </p:nvSpPr>
        <p:spPr/>
        <p:txBody>
          <a:bodyPr/>
          <a:lstStyle/>
          <a:p>
            <a:r>
              <a:rPr lang="ja-JP" altLang="en-US"/>
              <a:t>マスター タイトルの書式設定</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4" name="Rounded Rectangle 13"/>
          <p:cNvSpPr/>
          <p:nvPr/>
        </p:nvSpPr>
        <p:spPr>
          <a:xfrm>
            <a:off x="171450" y="304800"/>
            <a:ext cx="6521958" cy="6315456"/>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4535579" y="5604789"/>
            <a:ext cx="2157322" cy="952035"/>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1964490" y="5433720"/>
            <a:ext cx="4158386" cy="1133517"/>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121546" y="5450083"/>
            <a:ext cx="4100985" cy="1032363"/>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207117" y="5432233"/>
            <a:ext cx="2481000" cy="868732"/>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58749" y="5411407"/>
            <a:ext cx="6542532" cy="1773165"/>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17524" y="3284747"/>
            <a:ext cx="5829300" cy="2032000"/>
          </a:xfrm>
        </p:spPr>
        <p:txBody>
          <a:bodyPr anchor="t">
            <a:normAutofit/>
          </a:bodyPr>
          <a:lstStyle>
            <a:lvl1pPr algn="ctr">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25524" y="1916598"/>
            <a:ext cx="4813301" cy="1253068"/>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D8CBE4E-2FFE-4295-9296-FB6C9C1CDFFD}"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FBE621-F9A4-4DB1-BA85-AAAEBF40709E}"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5" name="Date Placeholder 4"/>
          <p:cNvSpPr>
            <a:spLocks noGrp="1"/>
          </p:cNvSpPr>
          <p:nvPr>
            <p:ph type="dt" sz="half" idx="10"/>
          </p:nvPr>
        </p:nvSpPr>
        <p:spPr/>
        <p:txBody>
          <a:bodyPr/>
          <a:lstStyle/>
          <a:p>
            <a:fld id="{7D8CBE4E-2FFE-4295-9296-FB6C9C1CDFFD}" type="datetimeFigureOut">
              <a:rPr kumimoji="1" lang="ja-JP" altLang="en-US" smtClean="0"/>
              <a:t>2026/1/21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9FBE621-F9A4-4DB1-BA85-AAAEBF40709E}" type="slidenum">
              <a:rPr kumimoji="1" lang="ja-JP" altLang="en-US" smtClean="0"/>
              <a:t>‹#›</a:t>
            </a:fld>
            <a:endParaRPr kumimoji="1" lang="ja-JP" altLang="en-US"/>
          </a:p>
        </p:txBody>
      </p:sp>
      <p:sp>
        <p:nvSpPr>
          <p:cNvPr id="9" name="Content Placeholder 8"/>
          <p:cNvSpPr>
            <a:spLocks noGrp="1"/>
          </p:cNvSpPr>
          <p:nvPr>
            <p:ph sz="quarter" idx="13"/>
          </p:nvPr>
        </p:nvSpPr>
        <p:spPr>
          <a:xfrm>
            <a:off x="507491" y="3572256"/>
            <a:ext cx="2866644" cy="45963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Content Placeholder 10"/>
          <p:cNvSpPr>
            <a:spLocks noGrp="1"/>
          </p:cNvSpPr>
          <p:nvPr>
            <p:ph sz="quarter" idx="14"/>
          </p:nvPr>
        </p:nvSpPr>
        <p:spPr>
          <a:xfrm>
            <a:off x="3483864" y="3572256"/>
            <a:ext cx="2866644" cy="45963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a:p>
        </p:txBody>
      </p:sp>
      <p:sp>
        <p:nvSpPr>
          <p:cNvPr id="3" name="Text Placeholder 2"/>
          <p:cNvSpPr>
            <a:spLocks noGrp="1"/>
          </p:cNvSpPr>
          <p:nvPr>
            <p:ph type="body" idx="1"/>
          </p:nvPr>
        </p:nvSpPr>
        <p:spPr>
          <a:xfrm>
            <a:off x="507492" y="3570819"/>
            <a:ext cx="2866644" cy="853016"/>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508000" y="4572001"/>
            <a:ext cx="2865041" cy="3596217"/>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86150" y="3570817"/>
            <a:ext cx="2866644" cy="853016"/>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3483769" y="4572001"/>
            <a:ext cx="2866644" cy="3596217"/>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D8CBE4E-2FFE-4295-9296-FB6C9C1CDFFD}" type="datetimeFigureOut">
              <a:rPr kumimoji="1" lang="ja-JP" altLang="en-US" smtClean="0"/>
              <a:t>2026/1/21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9FBE621-F9A4-4DB1-BA85-AAAEBF40709E}"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7D8CBE4E-2FFE-4295-9296-FB6C9C1CDFFD}" type="datetimeFigureOut">
              <a:rPr kumimoji="1" lang="ja-JP" altLang="en-US" smtClean="0"/>
              <a:t>2026/1/21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9FBE621-F9A4-4DB1-BA85-AAAEBF40709E}"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12" name="Rounded Rectangle 11"/>
          <p:cNvSpPr/>
          <p:nvPr/>
        </p:nvSpPr>
        <p:spPr>
          <a:xfrm>
            <a:off x="171450" y="304800"/>
            <a:ext cx="6521958" cy="1901952"/>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58749" y="952255"/>
            <a:ext cx="6542532" cy="1773165"/>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7D8CBE4E-2FFE-4295-9296-FB6C9C1CDFFD}" type="datetimeFigureOut">
              <a:rPr kumimoji="1" lang="ja-JP" altLang="en-US" smtClean="0"/>
              <a:t>2026/1/21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9FBE621-F9A4-4DB1-BA85-AAAEBF40709E}"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15" name="Rounded Rectangle 14"/>
          <p:cNvSpPr/>
          <p:nvPr/>
        </p:nvSpPr>
        <p:spPr>
          <a:xfrm>
            <a:off x="171450" y="304800"/>
            <a:ext cx="6521958" cy="1901952"/>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7D8CBE4E-2FFE-4295-9296-FB6C9C1CDFFD}" type="datetimeFigureOut">
              <a:rPr kumimoji="1" lang="ja-JP" altLang="en-US" smtClean="0"/>
              <a:t>2026/1/21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9FBE621-F9A4-4DB1-BA85-AAAEBF40709E}" type="slidenum">
              <a:rPr kumimoji="1" lang="ja-JP" altLang="en-US" smtClean="0"/>
              <a:t>‹#›</a:t>
            </a:fld>
            <a:endParaRPr kumimoji="1" lang="ja-JP" altLang="en-US"/>
          </a:p>
        </p:txBody>
      </p:sp>
      <p:sp>
        <p:nvSpPr>
          <p:cNvPr id="4" name="Text Placeholder 3"/>
          <p:cNvSpPr>
            <a:spLocks noGrp="1"/>
          </p:cNvSpPr>
          <p:nvPr>
            <p:ph type="body" sz="half" idx="2"/>
          </p:nvPr>
        </p:nvSpPr>
        <p:spPr>
          <a:xfrm>
            <a:off x="685800" y="4775201"/>
            <a:ext cx="2514600" cy="2540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grpSp>
        <p:nvGrpSpPr>
          <p:cNvPr id="2" name="Group 23"/>
          <p:cNvGrpSpPr>
            <a:grpSpLocks noChangeAspect="1"/>
          </p:cNvGrpSpPr>
          <p:nvPr/>
        </p:nvGrpSpPr>
        <p:grpSpPr bwMode="hidden">
          <a:xfrm>
            <a:off x="158749" y="952255"/>
            <a:ext cx="6542532" cy="177544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685800" y="3048000"/>
            <a:ext cx="2514600" cy="1670304"/>
          </a:xfrm>
        </p:spPr>
        <p:txBody>
          <a:bodyPr anchor="b">
            <a:noAutofit/>
          </a:bodyPr>
          <a:lstStyle>
            <a:lvl1pPr algn="l">
              <a:defRPr sz="3200">
                <a:solidFill>
                  <a:schemeClr val="tx2"/>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3488972" y="2438400"/>
            <a:ext cx="2928057" cy="508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5" name="Rounded Rectangle 14"/>
          <p:cNvSpPr/>
          <p:nvPr/>
        </p:nvSpPr>
        <p:spPr>
          <a:xfrm>
            <a:off x="171450" y="304800"/>
            <a:ext cx="6521958" cy="804672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58749" y="7138617"/>
            <a:ext cx="6542532" cy="177544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3655617" y="451556"/>
            <a:ext cx="2859484" cy="3239912"/>
          </a:xfrm>
        </p:spPr>
        <p:txBody>
          <a:bodyPr anchor="b">
            <a:normAutofit/>
          </a:bodyPr>
          <a:lstStyle>
            <a:lvl1pPr algn="l">
              <a:defRPr sz="2800" b="0">
                <a:solidFill>
                  <a:srgbClr val="FFFFFF"/>
                </a:solidFill>
              </a:defRPr>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3651250" y="3714045"/>
            <a:ext cx="2863850" cy="3228623"/>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D8CBE4E-2FFE-4295-9296-FB6C9C1CDFFD}" type="datetimeFigureOut">
              <a:rPr kumimoji="1" lang="ja-JP" altLang="en-US" smtClean="0"/>
              <a:t>2026/1/21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9FBE621-F9A4-4DB1-BA85-AAAEBF40709E}" type="slidenum">
              <a:rPr kumimoji="1" lang="ja-JP" altLang="en-US" smtClean="0"/>
              <a:t>‹#›</a:t>
            </a:fld>
            <a:endParaRPr kumimoji="1" lang="ja-JP" altLang="en-US"/>
          </a:p>
        </p:txBody>
      </p:sp>
      <p:sp>
        <p:nvSpPr>
          <p:cNvPr id="3" name="Picture Placeholder 2"/>
          <p:cNvSpPr>
            <a:spLocks noGrp="1"/>
          </p:cNvSpPr>
          <p:nvPr>
            <p:ph type="pic" idx="1"/>
          </p:nvPr>
        </p:nvSpPr>
        <p:spPr>
          <a:xfrm>
            <a:off x="628650" y="1828800"/>
            <a:ext cx="2674620" cy="390144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71450" y="304800"/>
            <a:ext cx="6521958" cy="329184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58749" y="2239239"/>
            <a:ext cx="6542532" cy="1773165"/>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42900" y="451104"/>
            <a:ext cx="6172200" cy="167030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4" name="Date Placeholder 3"/>
          <p:cNvSpPr>
            <a:spLocks noGrp="1"/>
          </p:cNvSpPr>
          <p:nvPr>
            <p:ph type="dt" sz="half" idx="2"/>
          </p:nvPr>
        </p:nvSpPr>
        <p:spPr>
          <a:xfrm>
            <a:off x="3872754" y="8333553"/>
            <a:ext cx="2840018" cy="486833"/>
          </a:xfrm>
          <a:prstGeom prst="rect">
            <a:avLst/>
          </a:prstGeom>
        </p:spPr>
        <p:txBody>
          <a:bodyPr vert="horz" lIns="91440" tIns="45720" rIns="91440" bIns="45720" rtlCol="0" anchor="ctr"/>
          <a:lstStyle>
            <a:lvl1pPr algn="r">
              <a:defRPr sz="1000">
                <a:solidFill>
                  <a:schemeClr val="tx2"/>
                </a:solidFill>
              </a:defRPr>
            </a:lvl1pPr>
          </a:lstStyle>
          <a:p>
            <a:fld id="{7D8CBE4E-2FFE-4295-9296-FB6C9C1CDFFD}" type="datetimeFigureOut">
              <a:rPr kumimoji="1" lang="ja-JP" altLang="en-US" smtClean="0"/>
              <a:t>2026/1/21</a:t>
            </a:fld>
            <a:endParaRPr kumimoji="1" lang="ja-JP" altLang="en-US"/>
          </a:p>
        </p:txBody>
      </p:sp>
      <p:sp>
        <p:nvSpPr>
          <p:cNvPr id="5" name="Footer Placeholder 4"/>
          <p:cNvSpPr>
            <a:spLocks noGrp="1"/>
          </p:cNvSpPr>
          <p:nvPr>
            <p:ph type="ftr" sz="quarter" idx="3"/>
          </p:nvPr>
        </p:nvSpPr>
        <p:spPr>
          <a:xfrm>
            <a:off x="145229" y="8333553"/>
            <a:ext cx="2840018" cy="486833"/>
          </a:xfrm>
          <a:prstGeom prst="rect">
            <a:avLst/>
          </a:prstGeom>
        </p:spPr>
        <p:txBody>
          <a:bodyPr vert="horz" lIns="91440" tIns="45720" rIns="91440" bIns="45720" rtlCol="0" anchor="ctr"/>
          <a:lstStyle>
            <a:lvl1pPr algn="l">
              <a:defRPr sz="1000">
                <a:solidFill>
                  <a:schemeClr val="tx2"/>
                </a:solidFill>
              </a:defRPr>
            </a:lvl1pPr>
          </a:lstStyle>
          <a:p>
            <a:endParaRPr kumimoji="1" lang="ja-JP" altLang="en-US"/>
          </a:p>
        </p:txBody>
      </p:sp>
      <p:sp>
        <p:nvSpPr>
          <p:cNvPr id="6" name="Slide Number Placeholder 5"/>
          <p:cNvSpPr>
            <a:spLocks noGrp="1"/>
          </p:cNvSpPr>
          <p:nvPr>
            <p:ph type="sldNum" sz="quarter" idx="4"/>
          </p:nvPr>
        </p:nvSpPr>
        <p:spPr>
          <a:xfrm>
            <a:off x="2993316" y="8333552"/>
            <a:ext cx="871370" cy="486833"/>
          </a:xfrm>
          <a:prstGeom prst="rect">
            <a:avLst/>
          </a:prstGeom>
        </p:spPr>
        <p:txBody>
          <a:bodyPr vert="horz" lIns="91440" tIns="45720" rIns="91440" bIns="45720" rtlCol="0" anchor="ctr"/>
          <a:lstStyle>
            <a:lvl1pPr algn="ctr">
              <a:defRPr sz="1000">
                <a:solidFill>
                  <a:schemeClr val="tx2"/>
                </a:solidFill>
              </a:defRPr>
            </a:lvl1pPr>
          </a:lstStyle>
          <a:p>
            <a:fld id="{F9FBE621-F9A4-4DB1-BA85-AAAEBF40709E}" type="slidenum">
              <a:rPr kumimoji="1" lang="ja-JP" altLang="en-US" smtClean="0"/>
              <a:t>‹#›</a:t>
            </a:fld>
            <a:endParaRPr kumimoji="1" lang="ja-JP" altLang="en-US"/>
          </a:p>
        </p:txBody>
      </p:sp>
      <p:sp>
        <p:nvSpPr>
          <p:cNvPr id="3" name="Text Placeholder 2"/>
          <p:cNvSpPr>
            <a:spLocks noGrp="1"/>
          </p:cNvSpPr>
          <p:nvPr>
            <p:ph type="body" idx="1"/>
          </p:nvPr>
        </p:nvSpPr>
        <p:spPr>
          <a:xfrm>
            <a:off x="654051" y="3567289"/>
            <a:ext cx="5556250" cy="460092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kumimoji="1"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kumimoji="1"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kumimoji="1"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kumimoji="1"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kumimoji="1"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jpeg"/><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hyperlink" Target="http://f-kidsclub.ciao.jp"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2987606724"/>
              </p:ext>
            </p:extLst>
          </p:nvPr>
        </p:nvGraphicFramePr>
        <p:xfrm>
          <a:off x="7461448" y="4521797"/>
          <a:ext cx="6362617" cy="3698240"/>
        </p:xfrm>
        <a:graphic>
          <a:graphicData uri="http://schemas.openxmlformats.org/drawingml/2006/table">
            <a:tbl>
              <a:tblPr firstRow="1" bandRow="1">
                <a:tableStyleId>{793D81CF-94F2-401A-BA57-92F5A7B2D0C5}</a:tableStyleId>
              </a:tblPr>
              <a:tblGrid>
                <a:gridCol w="432048">
                  <a:extLst>
                    <a:ext uri="{9D8B030D-6E8A-4147-A177-3AD203B41FA5}">
                      <a16:colId xmlns:a16="http://schemas.microsoft.com/office/drawing/2014/main" val="20000"/>
                    </a:ext>
                  </a:extLst>
                </a:gridCol>
                <a:gridCol w="4752528">
                  <a:extLst>
                    <a:ext uri="{9D8B030D-6E8A-4147-A177-3AD203B41FA5}">
                      <a16:colId xmlns:a16="http://schemas.microsoft.com/office/drawing/2014/main" val="20001"/>
                    </a:ext>
                  </a:extLst>
                </a:gridCol>
                <a:gridCol w="1178041">
                  <a:extLst>
                    <a:ext uri="{9D8B030D-6E8A-4147-A177-3AD203B41FA5}">
                      <a16:colId xmlns:a16="http://schemas.microsoft.com/office/drawing/2014/main" val="20002"/>
                    </a:ext>
                  </a:extLst>
                </a:gridCol>
              </a:tblGrid>
              <a:tr h="370840">
                <a:tc>
                  <a:txBody>
                    <a:bodyPr/>
                    <a:lstStyle/>
                    <a:p>
                      <a:endParaRPr kumimoji="1" lang="ja-JP" altLang="en-US" dirty="0"/>
                    </a:p>
                  </a:txBody>
                  <a:tcPr anchor="ctr">
                    <a:lnB w="12700" cap="flat" cmpd="sng" algn="ctr">
                      <a:solidFill>
                        <a:schemeClr val="tx1"/>
                      </a:solidFill>
                      <a:prstDash val="solid"/>
                      <a:round/>
                      <a:headEnd type="none" w="med" len="med"/>
                      <a:tailEnd type="none" w="med" len="med"/>
                    </a:lnB>
                  </a:tcPr>
                </a:tc>
                <a:tc>
                  <a:txBody>
                    <a:bodyPr/>
                    <a:lstStyle/>
                    <a:p>
                      <a:pPr algn="ctr"/>
                      <a:r>
                        <a:rPr kumimoji="1" lang="ja-JP" altLang="en-US" sz="1600" dirty="0"/>
                        <a:t>手続き内容</a:t>
                      </a:r>
                    </a:p>
                  </a:txBody>
                  <a:tcPr anchor="ctr">
                    <a:lnB w="12700" cap="flat" cmpd="sng" algn="ctr">
                      <a:solidFill>
                        <a:schemeClr val="tx1"/>
                      </a:solidFill>
                      <a:prstDash val="solid"/>
                      <a:round/>
                      <a:headEnd type="none" w="med" len="med"/>
                      <a:tailEnd type="none" w="med" len="med"/>
                    </a:lnB>
                  </a:tcPr>
                </a:tc>
                <a:tc>
                  <a:txBody>
                    <a:bodyPr/>
                    <a:lstStyle/>
                    <a:p>
                      <a:pPr algn="ctr"/>
                      <a:r>
                        <a:rPr kumimoji="1" lang="ja-JP" altLang="en-US" sz="1600" dirty="0"/>
                        <a:t>期限</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a:r>
                        <a:rPr kumimoji="1" lang="ja-JP" altLang="en-US" dirty="0"/>
                        <a:t>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altLang="ja-JP" sz="1400" dirty="0"/>
                        <a:t>QR</a:t>
                      </a:r>
                      <a:r>
                        <a:rPr lang="ja-JP" altLang="en-US" sz="1400" dirty="0"/>
                        <a:t>コードから必要事項の入力</a:t>
                      </a:r>
                      <a:endParaRPr lang="en-US" altLang="ja-JP" sz="1400" dirty="0"/>
                    </a:p>
                    <a:p>
                      <a:endParaRPr kumimoji="1" lang="en-US" altLang="ja-JP" sz="1400" dirty="0"/>
                    </a:p>
                    <a:p>
                      <a:endParaRPr kumimoji="1" lang="en-US" altLang="ja-JP" sz="1400" dirty="0"/>
                    </a:p>
                    <a:p>
                      <a:endParaRPr kumimoji="1" lang="en-US" altLang="ja-JP" sz="1400" dirty="0"/>
                    </a:p>
                    <a:p>
                      <a:endParaRPr kumimoji="1" lang="en-US" altLang="ja-JP" sz="1400" dirty="0"/>
                    </a:p>
                    <a:p>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u="sng" dirty="0"/>
                        <a:t>２月１０日</a:t>
                      </a:r>
                      <a:r>
                        <a:rPr lang="ja-JP" altLang="en-US" sz="1400" dirty="0"/>
                        <a:t>まで</a:t>
                      </a:r>
                      <a:endParaRPr lang="en-US" altLang="ja-JP"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70840">
                <a:tc>
                  <a:txBody>
                    <a:bodyPr/>
                    <a:lstStyle/>
                    <a:p>
                      <a:pPr algn="ctr"/>
                      <a:r>
                        <a:rPr kumimoji="1" lang="ja-JP" altLang="en-US" dirty="0"/>
                        <a:t>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ja-JP" altLang="en-US" sz="1400" dirty="0"/>
                        <a:t>「自動払込利用申込書」の提出（郵便局窓口へ</a:t>
                      </a:r>
                      <a:r>
                        <a:rPr lang="en-US" altLang="ja-JP" sz="1400" dirty="0"/>
                        <a:t>) </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ja-JP" altLang="en-US" sz="1400" u="sng" dirty="0"/>
                        <a:t>２月２２日</a:t>
                      </a:r>
                      <a:r>
                        <a:rPr lang="ja-JP" altLang="en-US" sz="1400" dirty="0"/>
                        <a:t>まで</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70840">
                <a:tc>
                  <a:txBody>
                    <a:bodyPr/>
                    <a:lstStyle/>
                    <a:p>
                      <a:pPr algn="ctr"/>
                      <a:r>
                        <a:rPr kumimoji="1" lang="ja-JP" altLang="en-US" dirty="0"/>
                        <a:t>③</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ja-JP" altLang="en-US" sz="1400" dirty="0"/>
                        <a:t>放課後キッズクラブへ書類提出</a:t>
                      </a:r>
                      <a:endParaRPr lang="en-US" altLang="ja-JP" sz="1400" dirty="0"/>
                    </a:p>
                    <a:p>
                      <a:r>
                        <a:rPr lang="ja-JP" altLang="en-US" sz="1400" dirty="0"/>
                        <a:t>　</a:t>
                      </a:r>
                      <a:r>
                        <a:rPr lang="ja-JP" altLang="en-US" sz="1200" dirty="0"/>
                        <a:t>・ </a:t>
                      </a:r>
                      <a:r>
                        <a:rPr lang="en-US" altLang="ja-JP" sz="1200" dirty="0"/>
                        <a:t>【</a:t>
                      </a:r>
                      <a:r>
                        <a:rPr lang="ja-JP" altLang="en-US" sz="1200" dirty="0"/>
                        <a:t>放課後キッズクラブ利用申込書</a:t>
                      </a:r>
                      <a:r>
                        <a:rPr lang="en-US" altLang="ja-JP" sz="1200" dirty="0"/>
                        <a:t>】</a:t>
                      </a:r>
                      <a:r>
                        <a:rPr lang="ja-JP" altLang="en-US" sz="1200" dirty="0"/>
                        <a:t>・アレルギー疾患届</a:t>
                      </a:r>
                      <a:r>
                        <a:rPr lang="en-US" altLang="ja-JP" sz="1200" dirty="0"/>
                        <a:t>(</a:t>
                      </a:r>
                      <a:r>
                        <a:rPr lang="ja-JP" altLang="en-US" sz="1200" dirty="0"/>
                        <a:t>該当者</a:t>
                      </a:r>
                      <a:r>
                        <a:rPr lang="en-US" altLang="ja-JP" sz="1200" dirty="0"/>
                        <a:t>)</a:t>
                      </a:r>
                      <a:r>
                        <a:rPr lang="ja-JP" altLang="en-US" sz="1200" dirty="0"/>
                        <a:t>　</a:t>
                      </a:r>
                      <a:endParaRPr lang="en-US" altLang="ja-JP" sz="1200" dirty="0"/>
                    </a:p>
                    <a:p>
                      <a:r>
                        <a:rPr lang="ja-JP" altLang="en-US" sz="1200" dirty="0"/>
                        <a:t>　・ 「区分２」登録の方は保護者の状況により必要な書類</a:t>
                      </a:r>
                      <a:endParaRPr lang="en-US" altLang="ja-JP" sz="1200" dirty="0"/>
                    </a:p>
                    <a:p>
                      <a:r>
                        <a:rPr lang="ja-JP" altLang="en-US" sz="1200" dirty="0"/>
                        <a:t>　　　　　　　　　　</a:t>
                      </a:r>
                      <a:r>
                        <a:rPr lang="en-US" altLang="ja-JP" sz="1200" dirty="0"/>
                        <a:t>(</a:t>
                      </a:r>
                      <a:r>
                        <a:rPr lang="ja-JP" altLang="en-US" sz="1200" dirty="0"/>
                        <a:t>必要書類は、そろい次第のご提出可</a:t>
                      </a:r>
                      <a:r>
                        <a:rPr lang="en-US" altLang="ja-JP" sz="1200" dirty="0"/>
                        <a:t>)</a:t>
                      </a:r>
                      <a:endParaRPr lang="ja-JP" altLang="en-US" sz="1200" dirty="0"/>
                    </a:p>
                    <a:p>
                      <a:r>
                        <a:rPr lang="ja-JP" altLang="en-US" sz="1200" dirty="0"/>
                        <a:t>　</a:t>
                      </a:r>
                      <a:r>
                        <a:rPr lang="en-US" altLang="ja-JP" sz="1200" dirty="0"/>
                        <a:t>※</a:t>
                      </a:r>
                      <a:r>
                        <a:rPr lang="ja-JP" altLang="en-US" sz="1200" dirty="0"/>
                        <a:t>減免申請をされる方は、必要な書類を一緒に提出</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ja-JP" altLang="en-US" sz="1400" u="sng" dirty="0"/>
                        <a:t>２月２２日</a:t>
                      </a:r>
                      <a:r>
                        <a:rPr lang="ja-JP" altLang="en-US" sz="1400" dirty="0"/>
                        <a:t>まで</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370840">
                <a:tc>
                  <a:txBody>
                    <a:bodyPr/>
                    <a:lstStyle/>
                    <a:p>
                      <a:pPr algn="ctr"/>
                      <a:r>
                        <a:rPr kumimoji="1" lang="ja-JP" altLang="en-US" dirty="0"/>
                        <a:t>④</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ja-JP" altLang="en-US" sz="1400" dirty="0"/>
                        <a:t>後日</a:t>
                      </a:r>
                      <a:r>
                        <a:rPr lang="ja-JP" altLang="en-US" sz="1400"/>
                        <a:t>配布のマイページ案内</a:t>
                      </a:r>
                      <a:r>
                        <a:rPr lang="ja-JP" altLang="en-US" sz="1400" dirty="0"/>
                        <a:t>より、マイページにログイン</a:t>
                      </a:r>
                      <a:endParaRPr lang="en-US" altLang="ja-JP" sz="1400" dirty="0"/>
                    </a:p>
                    <a:p>
                      <a:r>
                        <a:rPr kumimoji="1" lang="ja-JP" altLang="en-US" sz="1400" dirty="0"/>
                        <a:t>　</a:t>
                      </a:r>
                      <a:r>
                        <a:rPr kumimoji="1" lang="ja-JP" altLang="en-US" sz="1200" dirty="0"/>
                        <a:t>①のメールアドレスでログインします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t>３</a:t>
                      </a:r>
                      <a:r>
                        <a:rPr lang="ja-JP" altLang="en-US" sz="1400" u="sng" dirty="0"/>
                        <a:t>月下旬頃</a:t>
                      </a:r>
                      <a:endParaRPr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
        <p:nvSpPr>
          <p:cNvPr id="3" name="正方形/長方形 2"/>
          <p:cNvSpPr/>
          <p:nvPr/>
        </p:nvSpPr>
        <p:spPr>
          <a:xfrm>
            <a:off x="128874" y="764211"/>
            <a:ext cx="6669360" cy="5978560"/>
          </a:xfrm>
          <a:prstGeom prst="rect">
            <a:avLst/>
          </a:prstGeom>
        </p:spPr>
        <p:txBody>
          <a:bodyPr wrap="square">
            <a:spAutoFit/>
          </a:bodyPr>
          <a:lstStyle/>
          <a:p>
            <a:pPr algn="ctr"/>
            <a:r>
              <a:rPr lang="ja-JP" altLang="en-US" sz="2000" dirty="0">
                <a:latin typeface="+mn-ea"/>
              </a:rPr>
              <a:t>令和８年度</a:t>
            </a:r>
          </a:p>
          <a:p>
            <a:pPr algn="ctr"/>
            <a:endParaRPr lang="ja-JP" altLang="en-US" sz="1000" dirty="0"/>
          </a:p>
          <a:p>
            <a:pPr algn="ctr"/>
            <a:r>
              <a:rPr lang="ja-JP" altLang="en-US" dirty="0"/>
              <a:t>～　放課後キッズ説明会（在校生及び新一年生）について～</a:t>
            </a:r>
            <a:endParaRPr lang="en-US" altLang="ja-JP" dirty="0"/>
          </a:p>
          <a:p>
            <a:pPr algn="ctr"/>
            <a:endParaRPr lang="ja-JP" altLang="en-US" sz="800" dirty="0"/>
          </a:p>
          <a:p>
            <a:r>
              <a:rPr lang="ja-JP" altLang="en-US" sz="1300" dirty="0"/>
              <a:t>令和８年度の説明会を下記の日程で開催いたします。</a:t>
            </a:r>
            <a:endParaRPr lang="en-US" altLang="ja-JP" sz="1300" dirty="0"/>
          </a:p>
          <a:p>
            <a:r>
              <a:rPr lang="ja-JP" altLang="en-US" sz="1300" dirty="0"/>
              <a:t>当日参加できない場合は、締切日までに手続きを済ませキッズクラブまで書類の提出をお願い致します。</a:t>
            </a:r>
            <a:endParaRPr lang="en-US" altLang="ja-JP" sz="1300" dirty="0"/>
          </a:p>
          <a:p>
            <a:endParaRPr lang="en-US" altLang="ja-JP" sz="1300" dirty="0"/>
          </a:p>
          <a:p>
            <a:r>
              <a:rPr lang="ja-JP" altLang="en-US" sz="1300" dirty="0"/>
              <a:t>　　　　　　　　　　　　　　　　　　　　　　　　　　記</a:t>
            </a:r>
            <a:endParaRPr lang="en-US" altLang="ja-JP" sz="1300" dirty="0"/>
          </a:p>
          <a:p>
            <a:endParaRPr lang="en-US" altLang="ja-JP" sz="1300" dirty="0"/>
          </a:p>
          <a:p>
            <a:r>
              <a:rPr lang="ja-JP" altLang="en-US" sz="1400" dirty="0"/>
              <a:t>日　時　　　２月２０日</a:t>
            </a:r>
            <a:r>
              <a:rPr lang="en-US" altLang="ja-JP" sz="1400" dirty="0"/>
              <a:t>(</a:t>
            </a:r>
            <a:r>
              <a:rPr lang="ja-JP" altLang="en-US" sz="1400" dirty="0"/>
              <a:t>金</a:t>
            </a:r>
            <a:r>
              <a:rPr lang="en-US" altLang="ja-JP" sz="1400" dirty="0"/>
              <a:t>)</a:t>
            </a:r>
            <a:r>
              <a:rPr lang="ja-JP" altLang="en-US" sz="1400" dirty="0"/>
              <a:t>　　１６</a:t>
            </a:r>
            <a:r>
              <a:rPr lang="en-US" altLang="ja-JP" sz="1400" dirty="0"/>
              <a:t>:</a:t>
            </a:r>
            <a:r>
              <a:rPr lang="ja-JP" altLang="en-US" sz="1400" dirty="0"/>
              <a:t>４５～１７</a:t>
            </a:r>
            <a:r>
              <a:rPr lang="en-US" altLang="ja-JP" sz="1400" dirty="0"/>
              <a:t>:</a:t>
            </a:r>
            <a:r>
              <a:rPr lang="ja-JP" altLang="en-US" sz="1400" dirty="0"/>
              <a:t>４５  　</a:t>
            </a:r>
            <a:r>
              <a:rPr lang="en-US" altLang="ja-JP" sz="1400" dirty="0"/>
              <a:t>※</a:t>
            </a:r>
            <a:r>
              <a:rPr lang="ja-JP" altLang="en-US" sz="1400" dirty="0"/>
              <a:t>個別面談１８</a:t>
            </a:r>
            <a:r>
              <a:rPr lang="en-US" altLang="ja-JP" sz="1400" dirty="0"/>
              <a:t>:</a:t>
            </a:r>
            <a:r>
              <a:rPr lang="ja-JP" altLang="en-US" sz="1400" dirty="0"/>
              <a:t>００～</a:t>
            </a:r>
            <a:endParaRPr lang="en-US" altLang="ja-JP" sz="1400" dirty="0"/>
          </a:p>
          <a:p>
            <a:r>
              <a:rPr lang="ja-JP" altLang="en-US" sz="1400" dirty="0"/>
              <a:t>　　　　　　   ２月２１日</a:t>
            </a:r>
            <a:r>
              <a:rPr lang="en-US" altLang="ja-JP" sz="1400" dirty="0"/>
              <a:t>(</a:t>
            </a:r>
            <a:r>
              <a:rPr lang="ja-JP" altLang="en-US" sz="1400" dirty="0"/>
              <a:t>土</a:t>
            </a:r>
            <a:r>
              <a:rPr lang="en-US" altLang="ja-JP" sz="1400" dirty="0"/>
              <a:t>)</a:t>
            </a:r>
            <a:r>
              <a:rPr lang="ja-JP" altLang="en-US" sz="1400" dirty="0"/>
              <a:t>　　１０</a:t>
            </a:r>
            <a:r>
              <a:rPr lang="en-US" altLang="ja-JP" sz="1400" dirty="0"/>
              <a:t>:</a:t>
            </a:r>
            <a:r>
              <a:rPr lang="ja-JP" altLang="en-US" sz="1400" dirty="0"/>
              <a:t>３０～１１</a:t>
            </a:r>
            <a:r>
              <a:rPr lang="en-US" altLang="ja-JP" sz="1400" dirty="0"/>
              <a:t>:</a:t>
            </a:r>
            <a:r>
              <a:rPr lang="ja-JP" altLang="en-US" sz="1400" dirty="0"/>
              <a:t>３０  　</a:t>
            </a:r>
            <a:r>
              <a:rPr lang="en-US" altLang="ja-JP" sz="1400" dirty="0"/>
              <a:t>※</a:t>
            </a:r>
            <a:r>
              <a:rPr lang="ja-JP" altLang="en-US" sz="1400" dirty="0"/>
              <a:t>個別面談１１</a:t>
            </a:r>
            <a:r>
              <a:rPr lang="en-US" altLang="ja-JP" sz="1400" dirty="0"/>
              <a:t>:</a:t>
            </a:r>
            <a:r>
              <a:rPr lang="ja-JP" altLang="en-US" sz="1400" dirty="0"/>
              <a:t>４５～</a:t>
            </a:r>
            <a:endParaRPr lang="en-US" altLang="ja-JP" sz="1400" dirty="0"/>
          </a:p>
          <a:p>
            <a:r>
              <a:rPr lang="ja-JP" altLang="en-US" sz="1400" dirty="0"/>
              <a:t>　　　　　　　　　</a:t>
            </a:r>
            <a:endParaRPr lang="en-US" altLang="ja-JP" sz="1400" dirty="0"/>
          </a:p>
          <a:p>
            <a:r>
              <a:rPr lang="ja-JP" altLang="en-US" sz="1400" dirty="0"/>
              <a:t>場　所　　　なかよしルーム</a:t>
            </a:r>
            <a:endParaRPr lang="en-US" altLang="ja-JP" sz="1400" dirty="0"/>
          </a:p>
          <a:p>
            <a:r>
              <a:rPr lang="ja-JP" altLang="en-US" sz="1400" dirty="0"/>
              <a:t>持ち物　　上履き・「令和８年度のしおり」・提出書類</a:t>
            </a:r>
            <a:endParaRPr lang="en-US" altLang="ja-JP" sz="1400" dirty="0"/>
          </a:p>
          <a:p>
            <a:endParaRPr lang="en-US" altLang="ja-JP" sz="1400" dirty="0"/>
          </a:p>
          <a:p>
            <a:r>
              <a:rPr lang="ja-JP" altLang="en-US" sz="1400" dirty="0"/>
              <a:t>　◯新一年生のキッズ体験会は、２月２１日</a:t>
            </a:r>
            <a:r>
              <a:rPr lang="en-US" altLang="ja-JP" sz="1400" dirty="0"/>
              <a:t>(</a:t>
            </a:r>
            <a:r>
              <a:rPr lang="ja-JP" altLang="en-US" sz="1400" dirty="0"/>
              <a:t>土</a:t>
            </a:r>
            <a:r>
              <a:rPr lang="en-US" altLang="ja-JP" sz="1400" dirty="0"/>
              <a:t>)</a:t>
            </a:r>
            <a:r>
              <a:rPr lang="ja-JP" altLang="en-US" sz="1400" dirty="0"/>
              <a:t> １０</a:t>
            </a:r>
            <a:r>
              <a:rPr lang="en-US" altLang="ja-JP" sz="1400" dirty="0"/>
              <a:t>:</a:t>
            </a:r>
            <a:r>
              <a:rPr lang="ja-JP" altLang="en-US" sz="1400" dirty="0"/>
              <a:t>３０～１１</a:t>
            </a:r>
            <a:r>
              <a:rPr lang="en-US" altLang="ja-JP" sz="1400" dirty="0"/>
              <a:t>:</a:t>
            </a:r>
            <a:r>
              <a:rPr lang="ja-JP" altLang="en-US" sz="1400" dirty="0"/>
              <a:t>３０ に行います。</a:t>
            </a:r>
            <a:endParaRPr lang="en-US" altLang="ja-JP" sz="1400" dirty="0"/>
          </a:p>
          <a:p>
            <a:r>
              <a:rPr lang="ja-JP" altLang="en-US" sz="1400" dirty="0"/>
              <a:t>　　体験される方は、上履きをご持参ください。</a:t>
            </a:r>
            <a:endParaRPr lang="en-US" altLang="ja-JP" sz="1400" dirty="0"/>
          </a:p>
          <a:p>
            <a:r>
              <a:rPr lang="ja-JP" altLang="en-US" sz="1400" dirty="0"/>
              <a:t>　</a:t>
            </a:r>
            <a:endParaRPr lang="en-US" altLang="ja-JP" sz="1400" dirty="0"/>
          </a:p>
          <a:p>
            <a:r>
              <a:rPr lang="ja-JP" altLang="en-US" sz="1400" dirty="0"/>
              <a:t>　◯「個人面談」は、事前申込になります。希望される方は、電話</a:t>
            </a:r>
            <a:r>
              <a:rPr lang="en-US" altLang="ja-JP" sz="1400" dirty="0"/>
              <a:t>(</a:t>
            </a:r>
            <a:r>
              <a:rPr lang="ja-JP" altLang="en-US" sz="1400" dirty="0"/>
              <a:t>７４１</a:t>
            </a:r>
            <a:r>
              <a:rPr lang="en-US" altLang="ja-JP" sz="1400" dirty="0"/>
              <a:t>-</a:t>
            </a:r>
            <a:r>
              <a:rPr lang="ja-JP" altLang="en-US" sz="1400" dirty="0"/>
              <a:t>５１０８</a:t>
            </a:r>
            <a:r>
              <a:rPr lang="en-US" altLang="ja-JP" sz="1400" dirty="0"/>
              <a:t>)</a:t>
            </a:r>
            <a:r>
              <a:rPr lang="ja-JP" altLang="en-US" sz="1400" dirty="0"/>
              <a:t>にて</a:t>
            </a:r>
            <a:endParaRPr lang="en-US" altLang="ja-JP" sz="1400" dirty="0"/>
          </a:p>
          <a:p>
            <a:r>
              <a:rPr lang="ja-JP" altLang="en-US" sz="1400" dirty="0"/>
              <a:t>　　お申込ください。</a:t>
            </a:r>
            <a:endParaRPr lang="en-US" altLang="ja-JP" sz="1400" dirty="0"/>
          </a:p>
          <a:p>
            <a:r>
              <a:rPr lang="ja-JP" altLang="en-US" sz="1400" dirty="0"/>
              <a:t>　　　　　　　　　　　　　　　　　　　　　　　　　　　　</a:t>
            </a:r>
            <a:endParaRPr lang="en-US" altLang="ja-JP" sz="1400" dirty="0"/>
          </a:p>
          <a:p>
            <a:r>
              <a:rPr lang="ja-JP" altLang="en-US" sz="1400" dirty="0"/>
              <a:t>　◯キッズ新規登録については、 「令和８年度のしおり」</a:t>
            </a:r>
            <a:r>
              <a:rPr lang="en-US" altLang="ja-JP" sz="1400" dirty="0"/>
              <a:t>p</a:t>
            </a:r>
            <a:r>
              <a:rPr lang="ja-JP" altLang="en-US" sz="1400" dirty="0"/>
              <a:t>２２を参照ください。</a:t>
            </a:r>
            <a:endParaRPr lang="en-US" altLang="ja-JP" sz="1400" dirty="0"/>
          </a:p>
          <a:p>
            <a:endParaRPr lang="en-US" altLang="ja-JP" sz="1400" dirty="0"/>
          </a:p>
          <a:p>
            <a:r>
              <a:rPr lang="ja-JP" altLang="en-US" sz="1400" dirty="0"/>
              <a:t>　◯きょうだい児追加登録や次年度区分変更等の手続きについては、裏面を</a:t>
            </a:r>
            <a:endParaRPr lang="en-US" altLang="ja-JP" sz="1400" dirty="0"/>
          </a:p>
          <a:p>
            <a:r>
              <a:rPr lang="ja-JP" altLang="en-US" sz="1400" dirty="0"/>
              <a:t>　　参照ください。</a:t>
            </a:r>
            <a:endParaRPr lang="en-US" altLang="ja-JP" sz="1400" dirty="0"/>
          </a:p>
          <a:p>
            <a:endParaRPr lang="ja-JP" altLang="en-US" sz="1400" dirty="0"/>
          </a:p>
          <a:p>
            <a:r>
              <a:rPr lang="ja-JP" altLang="en-US" sz="1050" dirty="0"/>
              <a:t>　</a:t>
            </a:r>
          </a:p>
        </p:txBody>
      </p:sp>
      <p:pic>
        <p:nvPicPr>
          <p:cNvPr id="4" name="Picture 3" descr="キッズクラブ看板"/>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2229" y="253178"/>
            <a:ext cx="1224136" cy="9516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5" name="Picture 4" descr="C:\Users\Owner\AppData\Local\Microsoft\Windows\Temporary Internet Files\Content.IE5\KM33ZKP0\MC90044570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13176" y="7941553"/>
            <a:ext cx="1739577" cy="1279420"/>
          </a:xfrm>
          <a:prstGeom prst="rect">
            <a:avLst/>
          </a:prstGeom>
          <a:noFill/>
          <a:extLst>
            <a:ext uri="{909E8E84-426E-40DD-AFC4-6F175D3DCCD1}">
              <a14:hiddenFill xmlns:a14="http://schemas.microsoft.com/office/drawing/2010/main">
                <a:solidFill>
                  <a:srgbClr val="FFFFFF"/>
                </a:solidFill>
              </a14:hiddenFill>
            </a:ext>
          </a:extLst>
        </p:spPr>
      </p:pic>
      <p:sp>
        <p:nvSpPr>
          <p:cNvPr id="7" name="正方形/長方形 6"/>
          <p:cNvSpPr/>
          <p:nvPr/>
        </p:nvSpPr>
        <p:spPr>
          <a:xfrm>
            <a:off x="5138881" y="8184013"/>
            <a:ext cx="1505981" cy="492443"/>
          </a:xfrm>
          <a:prstGeom prst="rect">
            <a:avLst/>
          </a:prstGeom>
        </p:spPr>
        <p:txBody>
          <a:bodyPr wrap="square">
            <a:spAutoFit/>
          </a:bodyPr>
          <a:lstStyle/>
          <a:p>
            <a:pPr algn="ctr"/>
            <a:r>
              <a:rPr lang="ja-JP" altLang="en-US" sz="1050" dirty="0"/>
              <a:t>キッズクラブ</a:t>
            </a:r>
            <a:r>
              <a:rPr lang="en-US" altLang="ja-JP" sz="1050" dirty="0"/>
              <a:t>HP</a:t>
            </a:r>
            <a:endParaRPr lang="ja-JP" altLang="en-US" sz="1050" dirty="0"/>
          </a:p>
          <a:p>
            <a:pPr algn="ctr"/>
            <a:endParaRPr lang="en-US" altLang="ja-JP" sz="500" dirty="0"/>
          </a:p>
          <a:p>
            <a:pPr algn="ctr"/>
            <a:r>
              <a:rPr lang="en-US" altLang="ja" sz="1050" dirty="0">
                <a:hlinkClick r:id="rId4"/>
              </a:rPr>
              <a:t>http://f-kidsclub.ciao.jp</a:t>
            </a:r>
            <a:endParaRPr lang="ja-JP" altLang="en-US" dirty="0"/>
          </a:p>
        </p:txBody>
      </p:sp>
      <p:sp>
        <p:nvSpPr>
          <p:cNvPr id="6" name="テキスト ボックス 5"/>
          <p:cNvSpPr txBox="1"/>
          <p:nvPr/>
        </p:nvSpPr>
        <p:spPr>
          <a:xfrm>
            <a:off x="8109520" y="3779912"/>
            <a:ext cx="3381054" cy="276999"/>
          </a:xfrm>
          <a:prstGeom prst="rect">
            <a:avLst/>
          </a:prstGeom>
          <a:noFill/>
        </p:spPr>
        <p:txBody>
          <a:bodyPr wrap="none" rtlCol="0">
            <a:spAutoFit/>
          </a:bodyPr>
          <a:lstStyle/>
          <a:p>
            <a:r>
              <a:rPr kumimoji="1" lang="en-US" altLang="ja-JP" sz="1200" dirty="0"/>
              <a:t>※QR</a:t>
            </a:r>
            <a:r>
              <a:rPr lang="ja-JP" altLang="en-US" sz="1200" dirty="0"/>
              <a:t>コードから申し込みフォームへ入力できます。</a:t>
            </a:r>
            <a:endParaRPr kumimoji="1" lang="en-US" altLang="ja-JP" sz="1200" dirty="0"/>
          </a:p>
        </p:txBody>
      </p:sp>
      <p:sp>
        <p:nvSpPr>
          <p:cNvPr id="9" name="正方形/長方形 8"/>
          <p:cNvSpPr/>
          <p:nvPr/>
        </p:nvSpPr>
        <p:spPr>
          <a:xfrm>
            <a:off x="10773816" y="2483768"/>
            <a:ext cx="3190891" cy="25519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0" name="テキスト ボックス 9"/>
          <p:cNvSpPr txBox="1"/>
          <p:nvPr/>
        </p:nvSpPr>
        <p:spPr>
          <a:xfrm>
            <a:off x="8973616" y="4121368"/>
            <a:ext cx="3802372" cy="461665"/>
          </a:xfrm>
          <a:prstGeom prst="rect">
            <a:avLst/>
          </a:prstGeom>
          <a:noFill/>
        </p:spPr>
        <p:txBody>
          <a:bodyPr wrap="square" rtlCol="0">
            <a:spAutoFit/>
          </a:bodyPr>
          <a:lstStyle/>
          <a:p>
            <a:r>
              <a:rPr lang="ja-JP" altLang="en-US" sz="1200" dirty="0"/>
              <a:t>忘れないように、マイページログイン用のメールアドレスをこちらにメモしてください。</a:t>
            </a:r>
            <a:endParaRPr kumimoji="1" lang="en-US" altLang="ja-JP" sz="1200" dirty="0"/>
          </a:p>
        </p:txBody>
      </p:sp>
      <p:sp>
        <p:nvSpPr>
          <p:cNvPr id="12" name="正方形/長方形 11"/>
          <p:cNvSpPr/>
          <p:nvPr/>
        </p:nvSpPr>
        <p:spPr>
          <a:xfrm>
            <a:off x="118715" y="6612125"/>
            <a:ext cx="6669360" cy="2339102"/>
          </a:xfrm>
          <a:prstGeom prst="rect">
            <a:avLst/>
          </a:prstGeom>
        </p:spPr>
        <p:txBody>
          <a:bodyPr wrap="square">
            <a:spAutoFit/>
          </a:bodyPr>
          <a:lstStyle/>
          <a:p>
            <a:r>
              <a:rPr lang="en-US" altLang="ja-JP" sz="1100" dirty="0"/>
              <a:t> </a:t>
            </a:r>
            <a:r>
              <a:rPr lang="ja-JP" altLang="en-US" sz="1200" dirty="0"/>
              <a:t>　</a:t>
            </a:r>
            <a:r>
              <a:rPr lang="ja-JP" altLang="en-US" sz="1600" u="sng" dirty="0"/>
              <a:t>令和８年度の手続きは、</a:t>
            </a:r>
            <a:r>
              <a:rPr lang="en-US" altLang="ja-JP" sz="1600" u="sng" dirty="0"/>
              <a:t>e-</a:t>
            </a:r>
            <a:r>
              <a:rPr lang="ja-JP" altLang="en-US" sz="1600" u="sng" dirty="0"/>
              <a:t>場所入力・</a:t>
            </a:r>
            <a:r>
              <a:rPr lang="en-US" altLang="ja-JP" sz="1600" u="sng" dirty="0"/>
              <a:t> 【</a:t>
            </a:r>
            <a:r>
              <a:rPr lang="ja-JP" altLang="en-US" sz="1600" u="sng" dirty="0"/>
              <a:t>児童サポート調査書</a:t>
            </a:r>
            <a:r>
              <a:rPr lang="en-US" altLang="ja-JP" sz="1600" u="sng" dirty="0"/>
              <a:t>】</a:t>
            </a:r>
            <a:r>
              <a:rPr lang="ja-JP" altLang="en-US" sz="1600" u="sng" dirty="0"/>
              <a:t>・「</a:t>
            </a:r>
            <a:r>
              <a:rPr lang="en-US" altLang="ja-JP" sz="1600" u="sng" dirty="0"/>
              <a:t> </a:t>
            </a:r>
            <a:r>
              <a:rPr lang="ja-JP" altLang="en-US" sz="1600" u="sng" dirty="0"/>
              <a:t>自動払込利用申込書」コピー</a:t>
            </a:r>
            <a:r>
              <a:rPr lang="ja-JP" altLang="en-US" sz="1200" u="sng" dirty="0"/>
              <a:t>（新規のみ</a:t>
            </a:r>
            <a:r>
              <a:rPr lang="en-US" altLang="ja-JP" sz="1200" u="sng" dirty="0"/>
              <a:t>)</a:t>
            </a:r>
            <a:r>
              <a:rPr lang="ja-JP" altLang="en-US" sz="1600" u="sng" dirty="0"/>
              <a:t>・他必要書類等をご提出</a:t>
            </a:r>
            <a:r>
              <a:rPr lang="en-US" altLang="ja-JP" sz="1600" u="sng" dirty="0"/>
              <a:t>(</a:t>
            </a:r>
            <a:r>
              <a:rPr lang="ja-JP" altLang="en-US" sz="1600" dirty="0"/>
              <a:t> </a:t>
            </a:r>
            <a:r>
              <a:rPr lang="ja-JP" altLang="en-US" sz="1050" dirty="0"/>
              <a:t>「令和８年度のしおり」</a:t>
            </a:r>
            <a:r>
              <a:rPr lang="en-US" altLang="ja-JP" sz="1050" dirty="0"/>
              <a:t>p9.10</a:t>
            </a:r>
            <a:r>
              <a:rPr lang="ja-JP" altLang="en-US" sz="1050" dirty="0"/>
              <a:t>参照</a:t>
            </a:r>
            <a:r>
              <a:rPr lang="en-US" altLang="ja-JP" sz="1600" u="sng" dirty="0"/>
              <a:t>)</a:t>
            </a:r>
          </a:p>
          <a:p>
            <a:r>
              <a:rPr lang="ja-JP" altLang="en-US" sz="1600" u="sng" dirty="0"/>
              <a:t>いただき、「マイページ」登録と</a:t>
            </a:r>
            <a:r>
              <a:rPr lang="en-US" altLang="ja-JP" sz="1600" u="sng" dirty="0"/>
              <a:t> </a:t>
            </a:r>
            <a:r>
              <a:rPr lang="ja-JP" altLang="en-US" sz="1600" u="sng" dirty="0"/>
              <a:t>「</a:t>
            </a:r>
            <a:r>
              <a:rPr lang="en-US" altLang="ja-JP" sz="1600" u="sng" dirty="0"/>
              <a:t>e-</a:t>
            </a:r>
            <a:r>
              <a:rPr lang="ja-JP" altLang="en-US" sz="1600" u="sng" dirty="0"/>
              <a:t>場所」承認メールが届いて完了となります。</a:t>
            </a:r>
            <a:endParaRPr lang="en-US" altLang="ja-JP" sz="1600" u="sng" dirty="0"/>
          </a:p>
          <a:p>
            <a:endParaRPr lang="ja-JP" altLang="en-US" sz="1600" u="sng" dirty="0"/>
          </a:p>
          <a:p>
            <a:r>
              <a:rPr lang="ja-JP" altLang="en-US" sz="1600" u="sng" dirty="0"/>
              <a:t>書類は、在校生は２月１４日、新一年生は２月２１日提出締切日です。</a:t>
            </a:r>
            <a:endParaRPr lang="en-US" altLang="ja-JP" sz="1600" u="sng" dirty="0"/>
          </a:p>
          <a:p>
            <a:r>
              <a:rPr lang="ja-JP" altLang="en-US" sz="1600" dirty="0"/>
              <a:t>富士見台小学校在籍のきょうだい児がいる場合は、</a:t>
            </a:r>
            <a:endParaRPr lang="en-US" altLang="ja-JP" sz="1600" dirty="0"/>
          </a:p>
          <a:p>
            <a:r>
              <a:rPr lang="ja-JP" altLang="en-US" sz="1600" dirty="0"/>
              <a:t>お子さま経由でご提出いただけます。</a:t>
            </a:r>
            <a:endParaRPr lang="en-US" altLang="ja-JP" sz="1600" dirty="0"/>
          </a:p>
          <a:p>
            <a:r>
              <a:rPr lang="ja-JP" altLang="en-US" sz="1600" dirty="0"/>
              <a:t>間に合わない場合は、ご一報ください。</a:t>
            </a:r>
            <a:endParaRPr lang="en-US" altLang="ja-JP" sz="1600" dirty="0"/>
          </a:p>
          <a:p>
            <a:endParaRPr lang="ja-JP" altLang="en-US" dirty="0"/>
          </a:p>
        </p:txBody>
      </p:sp>
      <p:sp>
        <p:nvSpPr>
          <p:cNvPr id="13" name="テキスト ボックス 12"/>
          <p:cNvSpPr txBox="1"/>
          <p:nvPr/>
        </p:nvSpPr>
        <p:spPr>
          <a:xfrm>
            <a:off x="9261648" y="5362290"/>
            <a:ext cx="1296144" cy="276999"/>
          </a:xfrm>
          <a:prstGeom prst="rect">
            <a:avLst/>
          </a:prstGeom>
          <a:noFill/>
        </p:spPr>
        <p:txBody>
          <a:bodyPr wrap="square" rtlCol="0">
            <a:spAutoFit/>
          </a:bodyPr>
          <a:lstStyle/>
          <a:p>
            <a:r>
              <a:rPr lang="ja-JP" altLang="en-US" sz="1200" dirty="0"/>
              <a:t>メールアドレス：</a:t>
            </a:r>
            <a:endParaRPr kumimoji="1" lang="en-US" altLang="ja-JP" sz="1200" dirty="0"/>
          </a:p>
        </p:txBody>
      </p:sp>
      <p:pic>
        <p:nvPicPr>
          <p:cNvPr id="8" name="図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195736" y="4875024"/>
            <a:ext cx="625766" cy="625766"/>
          </a:xfrm>
          <a:prstGeom prst="rect">
            <a:avLst/>
          </a:prstGeom>
        </p:spPr>
      </p:pic>
    </p:spTree>
    <p:extLst>
      <p:ext uri="{BB962C8B-B14F-4D97-AF65-F5344CB8AC3E}">
        <p14:creationId xmlns:p14="http://schemas.microsoft.com/office/powerpoint/2010/main" val="19513490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ウェーブ">
  <a:themeElements>
    <a:clrScheme name="Mod">
      <a:dk1>
        <a:sysClr val="windowText" lastClr="000000"/>
      </a:dk1>
      <a:lt1>
        <a:sysClr val="window" lastClr="FFFFFF"/>
      </a:lt1>
      <a:dk2>
        <a:srgbClr val="065218"/>
      </a:dk2>
      <a:lt2>
        <a:srgbClr val="EDF3AE"/>
      </a:lt2>
      <a:accent1>
        <a:srgbClr val="8FCB17"/>
      </a:accent1>
      <a:accent2>
        <a:srgbClr val="769F11"/>
      </a:accent2>
      <a:accent3>
        <a:srgbClr val="D4E336"/>
      </a:accent3>
      <a:accent4>
        <a:srgbClr val="0C8228"/>
      </a:accent4>
      <a:accent5>
        <a:srgbClr val="C0EDA8"/>
      </a:accent5>
      <a:accent6>
        <a:srgbClr val="3B4F18"/>
      </a:accent6>
      <a:hlink>
        <a:srgbClr val="0A6A21"/>
      </a:hlink>
      <a:folHlink>
        <a:srgbClr val="406EA5"/>
      </a:folHlink>
    </a:clrScheme>
    <a:fontScheme name="ウェーブ">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ェーブ">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17404</TotalTime>
  <Words>93</Words>
  <Application>Microsoft Office PowerPoint</Application>
  <PresentationFormat>画面に合わせる (4:3)</PresentationFormat>
  <Paragraphs>62</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HGP明朝E</vt:lpstr>
      <vt:lpstr>Candara</vt:lpstr>
      <vt:lpstr>Symbol</vt:lpstr>
      <vt:lpstr>ウェーブ</vt:lpstr>
      <vt:lpstr>PowerPoint プレゼンテーション</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キッズクラブ</dc:creator>
  <cp:lastModifiedBy>惠子 稲垣</cp:lastModifiedBy>
  <cp:revision>250</cp:revision>
  <cp:lastPrinted>2026-01-21T02:48:53Z</cp:lastPrinted>
  <dcterms:created xsi:type="dcterms:W3CDTF">2011-10-18T03:22:50Z</dcterms:created>
  <dcterms:modified xsi:type="dcterms:W3CDTF">2026-01-21T02:49:00Z</dcterms:modified>
</cp:coreProperties>
</file>